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69" r:id="rId6"/>
    <p:sldId id="270" r:id="rId7"/>
    <p:sldId id="265" r:id="rId8"/>
    <p:sldId id="271" r:id="rId9"/>
    <p:sldId id="272" r:id="rId10"/>
    <p:sldId id="258" r:id="rId11"/>
    <p:sldId id="267" r:id="rId12"/>
    <p:sldId id="273" r:id="rId13"/>
    <p:sldId id="274" r:id="rId14"/>
    <p:sldId id="275" r:id="rId15"/>
    <p:sldId id="276" r:id="rId16"/>
    <p:sldId id="259" r:id="rId17"/>
    <p:sldId id="279" r:id="rId18"/>
    <p:sldId id="282" r:id="rId19"/>
    <p:sldId id="278" r:id="rId20"/>
    <p:sldId id="284" r:id="rId21"/>
    <p:sldId id="286" r:id="rId22"/>
    <p:sldId id="277" r:id="rId23"/>
    <p:sldId id="287" r:id="rId24"/>
    <p:sldId id="262" r:id="rId25"/>
    <p:sldId id="261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asalization Rg" panose="020B0604020202020204" pitchFamily="3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335"/>
    <a:srgbClr val="203864"/>
    <a:srgbClr val="3D1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48831-2BEF-46B1-A3F4-BF12D34FC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89F04F-7F26-43E2-9B4B-6953CB3A3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EC52F5-12FF-4692-AA3A-C66FA64E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18D114-AA38-408B-9A9A-F1E15E7A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8507FE-9707-4961-8D5F-0195CD0F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563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AF86-3729-4926-B8BF-66CC5129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6F30F5-F827-403D-A2D3-EFE468ED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621B7-D003-453D-A0FF-F4F2CCA6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18A68-C7A8-45DF-932A-EBDE1326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E9AE4-4F05-48AB-9578-22BC94DE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50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00DD9A-CC76-4D38-81A6-0D6702FE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38096A-325B-408F-892F-84A1D018A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0F98D-DED9-4DE4-8197-95AA8A69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A5347B-D30F-4CA9-9802-1F348433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3A724-360F-49CA-AC22-AF064C4C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028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75F00-1EFE-4A05-9883-A545ADD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70530-6DBE-400D-9A95-0F148D448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0D405-358B-4FFD-ADC2-F4EA24EA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D3637-290F-4AC1-A334-32569FA1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5905C0-2164-457E-A4EB-5565B13B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67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C220-A85D-4184-8175-51F865E5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5D8791-BF15-489A-8BA9-E93CA30E4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C846D1-BD77-4A46-9ADF-4E6AD425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CCCC9-83D9-4234-B02D-EC412CB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C48AC1-CBDD-4CD8-A84E-4272A3C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142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B5FD5-A082-4448-AE25-37236F72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EC9DA-B9CC-457A-8D17-D22FA2EB8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B6292E-DD2F-4B3D-AEAE-EEB308014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F0427B-11BB-4513-8D6A-2B06E3A9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DB0268-8236-4BE5-A104-FB0DFCCF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4C7040-FDAE-43CB-B9E7-4E8206D6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29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D5B8A-C5CB-43C7-B49F-FDA69014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069009-D238-41A0-B4E0-7926F1B07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60197-A5BB-43F9-8642-6B851DFD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5B5C6E-A66D-4977-AED3-5A2EC167A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79CE24-A6BF-424C-B456-411F03831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5576E3-058B-439C-B531-997B2B1B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F3D44C-EF0E-44FE-902E-835E91F5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07C753-7B93-413D-A2DD-C8766C4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66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56337-D136-46DB-A0FD-A3D2560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8E6867-D375-4E01-8104-ED458CBB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4FC6B5-B5D9-427E-B144-265D86AF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708A47-3BBD-4671-8C85-0973093E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916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845A6F-FED7-4F16-8AE2-E72C6E20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50E07-86C3-48B0-8A2A-C8AA32ED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2F392-5D20-4559-B690-ABE24EB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057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9A3C9-E8EB-42BF-BDED-0C31753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2252D7-805E-44DB-9461-060654B1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3026B-513C-4382-83AB-1014D0AF3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9955E1-BAD5-43FF-B7C3-772D20BD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A9FC7B-3737-4C14-88AC-109DB933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18B345-BA29-471B-B667-89E6F2A6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402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B9CE7-2175-4062-B25C-741B1B50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1B26B0-77DA-4838-AFBA-B552B2194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A8A68E-9763-4855-916F-9F2E8934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A84A2E-44B3-456C-A551-F1FF56BC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A4E9C4-120C-4A64-9DB5-7425B4A0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B012-C315-4018-9B07-1B11C4A4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68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3864"/>
            </a:gs>
            <a:gs pos="100000">
              <a:srgbClr val="3D1565"/>
            </a:gs>
          </a:gsLst>
          <a:lin ang="14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C81799F-F403-40F2-8E25-397F90A6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452EA9-514C-4674-9652-DAB9C535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54AA1-D286-46D0-A19E-48DFCDAA2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9921E-C959-4113-BA81-4DAA2C9C0E73}" type="datetimeFigureOut">
              <a:rPr lang="es-CO" smtClean="0"/>
              <a:t>30/10/2021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A6B39A-C0EC-4637-A709-11E4A3205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D7BFE-0C40-4F89-9A4A-CC56CB61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026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lassroom.google.com/c/NDA4Nzc0MjA4MTA0?cjc=do3dthm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classroom.google.com/c/NDEyNDk2NTcyMjI0?cjc=s76zzd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github.com/kattezapata/Fundamentos-de-programacion-con-Dart" TargetMode="External"/><Relationship Id="rId4" Type="http://schemas.openxmlformats.org/officeDocument/2006/relationships/hyperlink" Target="https://github.com/kattezapata/Interfaces-graficas-con-Flutter" TargetMode="Externa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utter.dev/docs/get-started/install/windows" TargetMode="External"/><Relationship Id="rId5" Type="http://schemas.openxmlformats.org/officeDocument/2006/relationships/hyperlink" Target="https://developer.android.com/studio" TargetMode="External"/><Relationship Id="rId4" Type="http://schemas.openxmlformats.org/officeDocument/2006/relationships/hyperlink" Target="https://www.youtube.com/redirect?event=video_description&amp;redir_token=QUFFLUhqbTlGMHVwQURXR2hIRnl3OXJ5MWxxajZQVUR6d3xBQ3Jtc0trRmwyenZaQmgyV012YTQwdkY4T1FfUFR1MUJpT2paMGRsNHZjWXYySDdaMU9PVXo3ODJENEhaTmZ0YmJYR3ZxZm90VldyRTdWWGlkanFHalNHTHFOMFkxNk14elVMOFEydVQzWllCMW42SEt0VER6NA&amp;q=https%3A%2F%2Fflutter.dev%2Fdocs%2Fget-started%2Finstal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material/Scaffold-class.htm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material/AppBar-class.html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api.flutter.dev/flutter/widgets/Image-class.html" TargetMode="External"/><Relationship Id="rId4" Type="http://schemas.openxmlformats.org/officeDocument/2006/relationships/hyperlink" Target="https://api.flutter.dev/flutter/material/AppBar-class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api.dart.dev/stable/2.14.4/dart-core/String-clas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material/MaterialApp-class.html" TargetMode="External"/><Relationship Id="rId5" Type="http://schemas.openxmlformats.org/officeDocument/2006/relationships/hyperlink" Target="https://material.io/design" TargetMode="External"/><Relationship Id="rId4" Type="http://schemas.openxmlformats.org/officeDocument/2006/relationships/hyperlink" Target="https://www.appbrewery.co/courses/enrolled/85155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022C2-078E-40FC-B763-136901BB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984" y="3585681"/>
            <a:ext cx="9370032" cy="1105810"/>
          </a:xfrm>
        </p:spPr>
        <p:txBody>
          <a:bodyPr>
            <a:no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Interfaces gráficas con Flutter</a:t>
            </a:r>
            <a:endParaRPr lang="es-CO" sz="4000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25C530-0631-4B98-84E7-7AC15677E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316" y="4783566"/>
            <a:ext cx="5967368" cy="1370654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Laura Katterine Zapata Rendón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Ingeniería Matemática, Universidad EAFIT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2021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BCD754-DAD5-489E-9319-FAFA5571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220" y="492620"/>
            <a:ext cx="3693560" cy="29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689F344-A87F-42D9-A58D-60F75516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2FF8B88-FDE3-4AFA-AECB-0315EB86379A}"/>
              </a:ext>
            </a:extLst>
          </p:cNvPr>
          <p:cNvSpPr txBox="1">
            <a:spLocks/>
          </p:cNvSpPr>
          <p:nvPr/>
        </p:nvSpPr>
        <p:spPr>
          <a:xfrm>
            <a:off x="242581" y="247679"/>
            <a:ext cx="10515600" cy="700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Contenido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2D2A2D-C010-4132-ACA0-7A73C120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1: Anatomía de una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2: Instalación de Android Studio y SDK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</a:t>
            </a: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3: Nuestra primera app y widgets principales 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4: App clima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4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Metodología y recursos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2E686F1-7890-4A18-B355-4F312A148D9A}"/>
              </a:ext>
            </a:extLst>
          </p:cNvPr>
          <p:cNvSpPr txBox="1">
            <a:spLocks/>
          </p:cNvSpPr>
          <p:nvPr/>
        </p:nvSpPr>
        <p:spPr>
          <a:xfrm>
            <a:off x="886680" y="1446905"/>
            <a:ext cx="9012694" cy="1370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presentación y el código implementado en el curso están en el repositorio en GitHub: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58593D-C404-4917-8801-5CDFB1B7F02D}"/>
              </a:ext>
            </a:extLst>
          </p:cNvPr>
          <p:cNvSpPr txBox="1"/>
          <p:nvPr/>
        </p:nvSpPr>
        <p:spPr>
          <a:xfrm>
            <a:off x="886680" y="2225785"/>
            <a:ext cx="95034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https://github.com/kattezapata/Interfaces-graficas-con-Flutter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>
            <a:hlinkClick r:id="rId5"/>
            <a:extLst>
              <a:ext uri="{FF2B5EF4-FFF2-40B4-BE49-F238E27FC236}">
                <a16:creationId xmlns:a16="http://schemas.microsoft.com/office/drawing/2014/main" id="{F0E8E861-1587-4F9F-87DF-D39150CDA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865" y="1324701"/>
            <a:ext cx="2607365" cy="1466643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117DA6AA-C73C-4CF4-B84C-8F0439333289}"/>
              </a:ext>
            </a:extLst>
          </p:cNvPr>
          <p:cNvSpPr txBox="1">
            <a:spLocks/>
          </p:cNvSpPr>
          <p:nvPr/>
        </p:nvSpPr>
        <p:spPr>
          <a:xfrm>
            <a:off x="886680" y="3808900"/>
            <a:ext cx="9012694" cy="80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Clase en Google Classroom, sitio designado para plantear las dudas y preguntas que surjan en el curso: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326B25-FA48-4163-B4F3-9D3CBF1E0184}"/>
              </a:ext>
            </a:extLst>
          </p:cNvPr>
          <p:cNvSpPr txBox="1"/>
          <p:nvPr/>
        </p:nvSpPr>
        <p:spPr>
          <a:xfrm>
            <a:off x="886680" y="4733987"/>
            <a:ext cx="8789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https://classroom.google.com/c/NDEyNDk2NTcyMjI0?cjc=s76zzda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93A1905E-79E3-4C98-B526-B97CF1063A8C}"/>
              </a:ext>
            </a:extLst>
          </p:cNvPr>
          <p:cNvSpPr txBox="1">
            <a:spLocks/>
          </p:cNvSpPr>
          <p:nvPr/>
        </p:nvSpPr>
        <p:spPr>
          <a:xfrm>
            <a:off x="3515876" y="5411095"/>
            <a:ext cx="4245071" cy="80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Código de la clase</a:t>
            </a:r>
            <a:r>
              <a:rPr lang="es-MX" sz="24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s76zzda 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3084" name="Picture 12" descr="Google Classroom Logo - PNG y Vector">
            <a:hlinkClick r:id="rId8"/>
            <a:extLst>
              <a:ext uri="{FF2B5EF4-FFF2-40B4-BE49-F238E27FC236}">
                <a16:creationId xmlns:a16="http://schemas.microsoft.com/office/drawing/2014/main" id="{5C79A0FC-112B-4019-AD8B-DB411DA30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7140" r="7219" b="7724"/>
          <a:stretch/>
        </p:blipFill>
        <p:spPr bwMode="auto">
          <a:xfrm>
            <a:off x="10124661" y="3815506"/>
            <a:ext cx="1497495" cy="14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3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áfico 40" descr="Smartphone">
            <a:extLst>
              <a:ext uri="{FF2B5EF4-FFF2-40B4-BE49-F238E27FC236}">
                <a16:creationId xmlns:a16="http://schemas.microsoft.com/office/drawing/2014/main" id="{D4758805-07E5-4B75-A770-FAE0F0E8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8393" y="1076977"/>
            <a:ext cx="5505230" cy="5143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A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natomía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de una 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Flutter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App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FEFFCD8-0764-47BE-AC47-30805EF4647C}"/>
              </a:ext>
            </a:extLst>
          </p:cNvPr>
          <p:cNvSpPr/>
          <p:nvPr/>
        </p:nvSpPr>
        <p:spPr>
          <a:xfrm>
            <a:off x="8282609" y="1205947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36F5E9-9871-4DF3-AD31-BF5C5E9E1E83}"/>
              </a:ext>
            </a:extLst>
          </p:cNvPr>
          <p:cNvSpPr/>
          <p:nvPr/>
        </p:nvSpPr>
        <p:spPr>
          <a:xfrm>
            <a:off x="2104863" y="2026241"/>
            <a:ext cx="1974849" cy="3256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091AE28-DC14-40CE-A089-FF3D8DEB9060}"/>
              </a:ext>
            </a:extLst>
          </p:cNvPr>
          <p:cNvSpPr/>
          <p:nvPr/>
        </p:nvSpPr>
        <p:spPr>
          <a:xfrm>
            <a:off x="6853861" y="2152650"/>
            <a:ext cx="596348" cy="583096"/>
          </a:xfrm>
          <a:prstGeom prst="ellipse">
            <a:avLst/>
          </a:prstGeom>
          <a:solidFill>
            <a:srgbClr val="EB5335"/>
          </a:solidFill>
          <a:ln>
            <a:solidFill>
              <a:srgbClr val="EB5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CD5BD7D-7040-4FCA-93A1-2F177B58B13E}"/>
              </a:ext>
            </a:extLst>
          </p:cNvPr>
          <p:cNvSpPr/>
          <p:nvPr/>
        </p:nvSpPr>
        <p:spPr>
          <a:xfrm>
            <a:off x="9531626" y="2164246"/>
            <a:ext cx="596348" cy="5830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6F31B17-B211-4E0E-83FF-11BF04DCBFF8}"/>
              </a:ext>
            </a:extLst>
          </p:cNvPr>
          <p:cNvSpPr/>
          <p:nvPr/>
        </p:nvSpPr>
        <p:spPr>
          <a:xfrm>
            <a:off x="9531626" y="3332094"/>
            <a:ext cx="596348" cy="5830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A1669F7-2119-4816-859D-ACE657ED8811}"/>
              </a:ext>
            </a:extLst>
          </p:cNvPr>
          <p:cNvSpPr/>
          <p:nvPr/>
        </p:nvSpPr>
        <p:spPr>
          <a:xfrm>
            <a:off x="7984435" y="4183546"/>
            <a:ext cx="596348" cy="58309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B5D7361-917F-463E-B7FD-9B56950FE346}"/>
              </a:ext>
            </a:extLst>
          </p:cNvPr>
          <p:cNvSpPr/>
          <p:nvPr/>
        </p:nvSpPr>
        <p:spPr>
          <a:xfrm>
            <a:off x="10827755" y="4183546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9604870-6F24-4760-A824-0350DF04AD7D}"/>
              </a:ext>
            </a:extLst>
          </p:cNvPr>
          <p:cNvSpPr/>
          <p:nvPr/>
        </p:nvSpPr>
        <p:spPr>
          <a:xfrm>
            <a:off x="7196758" y="5400260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675DA6-C425-49FD-ACE5-6E2A7DFC9658}"/>
              </a:ext>
            </a:extLst>
          </p:cNvPr>
          <p:cNvSpPr/>
          <p:nvPr/>
        </p:nvSpPr>
        <p:spPr>
          <a:xfrm>
            <a:off x="8878957" y="5400260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98B3A7-992F-435E-8449-15E06318BB72}"/>
              </a:ext>
            </a:extLst>
          </p:cNvPr>
          <p:cNvSpPr/>
          <p:nvPr/>
        </p:nvSpPr>
        <p:spPr>
          <a:xfrm>
            <a:off x="2195240" y="2157962"/>
            <a:ext cx="1792955" cy="303274"/>
          </a:xfrm>
          <a:prstGeom prst="rect">
            <a:avLst/>
          </a:prstGeom>
          <a:solidFill>
            <a:srgbClr val="EB5335"/>
          </a:solidFill>
          <a:ln>
            <a:solidFill>
              <a:srgbClr val="EB5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2BFAD48-F81C-4A52-B611-7F7BE28C79A2}"/>
              </a:ext>
            </a:extLst>
          </p:cNvPr>
          <p:cNvSpPr/>
          <p:nvPr/>
        </p:nvSpPr>
        <p:spPr>
          <a:xfrm>
            <a:off x="2195240" y="2553238"/>
            <a:ext cx="1792955" cy="262196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36375C5-9C18-433F-BA4D-959F0A385C25}"/>
              </a:ext>
            </a:extLst>
          </p:cNvPr>
          <p:cNvSpPr/>
          <p:nvPr/>
        </p:nvSpPr>
        <p:spPr>
          <a:xfrm>
            <a:off x="2377901" y="2757594"/>
            <a:ext cx="1487633" cy="221157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C24C46C-E8C1-4E1A-A400-76499AB9DAD9}"/>
              </a:ext>
            </a:extLst>
          </p:cNvPr>
          <p:cNvCxnSpPr>
            <a:cxnSpLocks/>
          </p:cNvCxnSpPr>
          <p:nvPr/>
        </p:nvCxnSpPr>
        <p:spPr>
          <a:xfrm>
            <a:off x="2377901" y="3915190"/>
            <a:ext cx="1487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908438C-99DB-4F6C-B0FA-39E656700CB5}"/>
              </a:ext>
            </a:extLst>
          </p:cNvPr>
          <p:cNvSpPr/>
          <p:nvPr/>
        </p:nvSpPr>
        <p:spPr>
          <a:xfrm>
            <a:off x="2484417" y="2853100"/>
            <a:ext cx="1273258" cy="9619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highlight>
                <a:srgbClr val="00FFFF"/>
              </a:highlight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32FDAC0-7DAA-441A-8C9B-CF2F8E5DCABB}"/>
              </a:ext>
            </a:extLst>
          </p:cNvPr>
          <p:cNvCxnSpPr>
            <a:cxnSpLocks/>
            <a:stCxn id="24" idx="0"/>
          </p:cNvCxnSpPr>
          <p:nvPr/>
        </p:nvCxnSpPr>
        <p:spPr>
          <a:xfrm flipH="1">
            <a:off x="3117057" y="2853100"/>
            <a:ext cx="3989" cy="9206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áfico 28" descr="Estrella">
            <a:extLst>
              <a:ext uri="{FF2B5EF4-FFF2-40B4-BE49-F238E27FC236}">
                <a16:creationId xmlns:a16="http://schemas.microsoft.com/office/drawing/2014/main" id="{47A4247C-62FB-421D-8E57-8AC943106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2450" y="5485317"/>
            <a:ext cx="409361" cy="409361"/>
          </a:xfrm>
          <a:prstGeom prst="rect">
            <a:avLst/>
          </a:prstGeom>
        </p:spPr>
      </p:pic>
      <p:pic>
        <p:nvPicPr>
          <p:cNvPr id="31" name="Gráfico 30" descr="Estrella">
            <a:extLst>
              <a:ext uri="{FF2B5EF4-FFF2-40B4-BE49-F238E27FC236}">
                <a16:creationId xmlns:a16="http://schemas.microsoft.com/office/drawing/2014/main" id="{C34D1234-3120-404F-9AAC-D27AD1D3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970" y="3119794"/>
            <a:ext cx="476687" cy="476687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8A31D3AE-7AF5-4F9D-9C1B-537015BB260B}"/>
              </a:ext>
            </a:extLst>
          </p:cNvPr>
          <p:cNvSpPr txBox="1">
            <a:spLocks/>
          </p:cNvSpPr>
          <p:nvPr/>
        </p:nvSpPr>
        <p:spPr>
          <a:xfrm>
            <a:off x="2621144" y="3155157"/>
            <a:ext cx="436099" cy="49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T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4FABF3C4-F767-48CA-861F-D1B6103ACF84}"/>
              </a:ext>
            </a:extLst>
          </p:cNvPr>
          <p:cNvSpPr txBox="1">
            <a:spLocks/>
          </p:cNvSpPr>
          <p:nvPr/>
        </p:nvSpPr>
        <p:spPr>
          <a:xfrm>
            <a:off x="2837827" y="4083059"/>
            <a:ext cx="10515600" cy="700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T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501ECBF-D3E9-4FAB-B495-61D155B5B5DB}"/>
              </a:ext>
            </a:extLst>
          </p:cNvPr>
          <p:cNvSpPr txBox="1">
            <a:spLocks/>
          </p:cNvSpPr>
          <p:nvPr/>
        </p:nvSpPr>
        <p:spPr>
          <a:xfrm>
            <a:off x="7295873" y="5359547"/>
            <a:ext cx="398118" cy="73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F92C24F-41AE-4A07-B90B-ACB65237340A}"/>
              </a:ext>
            </a:extLst>
          </p:cNvPr>
          <p:cNvSpPr txBox="1">
            <a:spLocks/>
          </p:cNvSpPr>
          <p:nvPr/>
        </p:nvSpPr>
        <p:spPr>
          <a:xfrm>
            <a:off x="10916203" y="4183546"/>
            <a:ext cx="352188" cy="690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A2D14AA6-D66A-4A15-8CB2-67CECE682585}"/>
              </a:ext>
            </a:extLst>
          </p:cNvPr>
          <p:cNvCxnSpPr>
            <a:stCxn id="8" idx="3"/>
            <a:endCxn id="11" idx="7"/>
          </p:cNvCxnSpPr>
          <p:nvPr/>
        </p:nvCxnSpPr>
        <p:spPr>
          <a:xfrm flipH="1">
            <a:off x="7362876" y="1703651"/>
            <a:ext cx="1007066" cy="534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EA7B8038-2B46-4350-A76D-F8C72576EAD1}"/>
              </a:ext>
            </a:extLst>
          </p:cNvPr>
          <p:cNvCxnSpPr>
            <a:stCxn id="8" idx="5"/>
            <a:endCxn id="12" idx="1"/>
          </p:cNvCxnSpPr>
          <p:nvPr/>
        </p:nvCxnSpPr>
        <p:spPr>
          <a:xfrm>
            <a:off x="8791624" y="1703651"/>
            <a:ext cx="827335" cy="5459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24BE408-8625-453A-84DF-5FAC7224AF84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829800" y="2747342"/>
            <a:ext cx="0" cy="584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E564FBB5-D49C-4D01-93AE-06254592142D}"/>
              </a:ext>
            </a:extLst>
          </p:cNvPr>
          <p:cNvCxnSpPr>
            <a:stCxn id="13" idx="3"/>
            <a:endCxn id="14" idx="7"/>
          </p:cNvCxnSpPr>
          <p:nvPr/>
        </p:nvCxnSpPr>
        <p:spPr>
          <a:xfrm flipH="1">
            <a:off x="8493450" y="3829798"/>
            <a:ext cx="1125509" cy="4391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FEA2A0F5-8B46-423A-9B61-0C881071CD82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10040641" y="3829798"/>
            <a:ext cx="874447" cy="4391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10FE152-D533-4E62-A529-B8669FF6403B}"/>
              </a:ext>
            </a:extLst>
          </p:cNvPr>
          <p:cNvCxnSpPr>
            <a:stCxn id="14" idx="3"/>
            <a:endCxn id="35" idx="0"/>
          </p:cNvCxnSpPr>
          <p:nvPr/>
        </p:nvCxnSpPr>
        <p:spPr>
          <a:xfrm flipH="1">
            <a:off x="7494932" y="4681250"/>
            <a:ext cx="576836" cy="6782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1C2FE37C-0F27-446A-BAC0-37152D52D011}"/>
              </a:ext>
            </a:extLst>
          </p:cNvPr>
          <p:cNvCxnSpPr>
            <a:cxnSpLocks/>
            <a:stCxn id="14" idx="5"/>
            <a:endCxn id="17" idx="0"/>
          </p:cNvCxnSpPr>
          <p:nvPr/>
        </p:nvCxnSpPr>
        <p:spPr>
          <a:xfrm>
            <a:off x="8493450" y="4681250"/>
            <a:ext cx="683681" cy="7190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ítulo 1">
            <a:extLst>
              <a:ext uri="{FF2B5EF4-FFF2-40B4-BE49-F238E27FC236}">
                <a16:creationId xmlns:a16="http://schemas.microsoft.com/office/drawing/2014/main" id="{6E3E7EA5-4CB4-495C-A0A5-3878E3F50D0B}"/>
              </a:ext>
            </a:extLst>
          </p:cNvPr>
          <p:cNvSpPr txBox="1">
            <a:spLocks/>
          </p:cNvSpPr>
          <p:nvPr/>
        </p:nvSpPr>
        <p:spPr>
          <a:xfrm>
            <a:off x="8927827" y="127664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ítulo 1">
            <a:extLst>
              <a:ext uri="{FF2B5EF4-FFF2-40B4-BE49-F238E27FC236}">
                <a16:creationId xmlns:a16="http://schemas.microsoft.com/office/drawing/2014/main" id="{F8AFF8A6-025C-44C5-9E49-9A4B3C860D99}"/>
              </a:ext>
            </a:extLst>
          </p:cNvPr>
          <p:cNvSpPr txBox="1">
            <a:spLocks/>
          </p:cNvSpPr>
          <p:nvPr/>
        </p:nvSpPr>
        <p:spPr>
          <a:xfrm>
            <a:off x="5521088" y="2250950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C331642B-046A-47C3-9B11-5F47C978FA58}"/>
              </a:ext>
            </a:extLst>
          </p:cNvPr>
          <p:cNvSpPr txBox="1">
            <a:spLocks/>
          </p:cNvSpPr>
          <p:nvPr/>
        </p:nvSpPr>
        <p:spPr>
          <a:xfrm>
            <a:off x="10170583" y="2221746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4AB53F08-F56E-4388-9DFD-1FA71E095162}"/>
              </a:ext>
            </a:extLst>
          </p:cNvPr>
          <p:cNvSpPr txBox="1">
            <a:spLocks/>
          </p:cNvSpPr>
          <p:nvPr/>
        </p:nvSpPr>
        <p:spPr>
          <a:xfrm>
            <a:off x="8071768" y="344800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Column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66A16714-77AD-4EB8-9C98-90791C8B541C}"/>
              </a:ext>
            </a:extLst>
          </p:cNvPr>
          <p:cNvSpPr txBox="1">
            <a:spLocks/>
          </p:cNvSpPr>
          <p:nvPr/>
        </p:nvSpPr>
        <p:spPr>
          <a:xfrm>
            <a:off x="6663440" y="427156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CBEB4EEF-62E3-4B56-ADE5-946623F9EF08}"/>
              </a:ext>
            </a:extLst>
          </p:cNvPr>
          <p:cNvSpPr txBox="1">
            <a:spLocks/>
          </p:cNvSpPr>
          <p:nvPr/>
        </p:nvSpPr>
        <p:spPr>
          <a:xfrm>
            <a:off x="9510458" y="4307894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11457358-B332-4216-A006-104D0B537A76}"/>
              </a:ext>
            </a:extLst>
          </p:cNvPr>
          <p:cNvSpPr txBox="1">
            <a:spLocks/>
          </p:cNvSpPr>
          <p:nvPr/>
        </p:nvSpPr>
        <p:spPr>
          <a:xfrm>
            <a:off x="5845953" y="5524176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D084E76C-A93C-45CC-AB47-024BCAE88FDF}"/>
              </a:ext>
            </a:extLst>
          </p:cNvPr>
          <p:cNvSpPr txBox="1">
            <a:spLocks/>
          </p:cNvSpPr>
          <p:nvPr/>
        </p:nvSpPr>
        <p:spPr>
          <a:xfrm>
            <a:off x="9502371" y="5509442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0" grpId="0" animBg="1"/>
      <p:bldP spid="18" grpId="0" animBg="1"/>
      <p:bldP spid="19" grpId="0" animBg="1"/>
      <p:bldP spid="24" grpId="0" animBg="1"/>
      <p:bldP spid="32" grpId="0"/>
      <p:bldP spid="34" grpId="0"/>
      <p:bldP spid="35" grpId="0"/>
      <p:bldP spid="36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A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natomía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de una 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Flutter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App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FEFFCD8-0764-47BE-AC47-30805EF4647C}"/>
              </a:ext>
            </a:extLst>
          </p:cNvPr>
          <p:cNvSpPr/>
          <p:nvPr/>
        </p:nvSpPr>
        <p:spPr>
          <a:xfrm>
            <a:off x="2949714" y="1284417"/>
            <a:ext cx="596348" cy="583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091AE28-DC14-40CE-A089-FF3D8DEB9060}"/>
              </a:ext>
            </a:extLst>
          </p:cNvPr>
          <p:cNvSpPr/>
          <p:nvPr/>
        </p:nvSpPr>
        <p:spPr>
          <a:xfrm>
            <a:off x="1520966" y="2231120"/>
            <a:ext cx="596348" cy="583096"/>
          </a:xfrm>
          <a:prstGeom prst="ellipse">
            <a:avLst/>
          </a:prstGeom>
          <a:solidFill>
            <a:srgbClr val="EB5335"/>
          </a:solidFill>
          <a:ln>
            <a:solidFill>
              <a:srgbClr val="EB5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CD5BD7D-7040-4FCA-93A1-2F177B58B13E}"/>
              </a:ext>
            </a:extLst>
          </p:cNvPr>
          <p:cNvSpPr/>
          <p:nvPr/>
        </p:nvSpPr>
        <p:spPr>
          <a:xfrm>
            <a:off x="4198731" y="2242716"/>
            <a:ext cx="596348" cy="5830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6F31B17-B211-4E0E-83FF-11BF04DCBFF8}"/>
              </a:ext>
            </a:extLst>
          </p:cNvPr>
          <p:cNvSpPr/>
          <p:nvPr/>
        </p:nvSpPr>
        <p:spPr>
          <a:xfrm>
            <a:off x="4198731" y="3410564"/>
            <a:ext cx="596348" cy="5830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A1669F7-2119-4816-859D-ACE657ED8811}"/>
              </a:ext>
            </a:extLst>
          </p:cNvPr>
          <p:cNvSpPr/>
          <p:nvPr/>
        </p:nvSpPr>
        <p:spPr>
          <a:xfrm>
            <a:off x="2651540" y="4262016"/>
            <a:ext cx="596348" cy="58309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B5D7361-917F-463E-B7FD-9B56950FE346}"/>
              </a:ext>
            </a:extLst>
          </p:cNvPr>
          <p:cNvSpPr/>
          <p:nvPr/>
        </p:nvSpPr>
        <p:spPr>
          <a:xfrm>
            <a:off x="5494860" y="4262016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9604870-6F24-4760-A824-0350DF04AD7D}"/>
              </a:ext>
            </a:extLst>
          </p:cNvPr>
          <p:cNvSpPr/>
          <p:nvPr/>
        </p:nvSpPr>
        <p:spPr>
          <a:xfrm>
            <a:off x="1863863" y="5478730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675DA6-C425-49FD-ACE5-6E2A7DFC9658}"/>
              </a:ext>
            </a:extLst>
          </p:cNvPr>
          <p:cNvSpPr/>
          <p:nvPr/>
        </p:nvSpPr>
        <p:spPr>
          <a:xfrm>
            <a:off x="3546062" y="5478730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9" name="Gráfico 28" descr="Estrella">
            <a:extLst>
              <a:ext uri="{FF2B5EF4-FFF2-40B4-BE49-F238E27FC236}">
                <a16:creationId xmlns:a16="http://schemas.microsoft.com/office/drawing/2014/main" id="{47A4247C-62FB-421D-8E57-8AC943106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9555" y="5563787"/>
            <a:ext cx="409361" cy="409361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D501ECBF-D3E9-4FAB-B495-61D155B5B5DB}"/>
              </a:ext>
            </a:extLst>
          </p:cNvPr>
          <p:cNvSpPr txBox="1">
            <a:spLocks/>
          </p:cNvSpPr>
          <p:nvPr/>
        </p:nvSpPr>
        <p:spPr>
          <a:xfrm>
            <a:off x="1962978" y="5438017"/>
            <a:ext cx="398118" cy="73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F92C24F-41AE-4A07-B90B-ACB65237340A}"/>
              </a:ext>
            </a:extLst>
          </p:cNvPr>
          <p:cNvSpPr txBox="1">
            <a:spLocks/>
          </p:cNvSpPr>
          <p:nvPr/>
        </p:nvSpPr>
        <p:spPr>
          <a:xfrm>
            <a:off x="5583308" y="4262016"/>
            <a:ext cx="352188" cy="690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A2D14AA6-D66A-4A15-8CB2-67CECE682585}"/>
              </a:ext>
            </a:extLst>
          </p:cNvPr>
          <p:cNvCxnSpPr>
            <a:stCxn id="8" idx="3"/>
            <a:endCxn id="11" idx="7"/>
          </p:cNvCxnSpPr>
          <p:nvPr/>
        </p:nvCxnSpPr>
        <p:spPr>
          <a:xfrm flipH="1">
            <a:off x="2029981" y="1782121"/>
            <a:ext cx="1007066" cy="5343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EA7B8038-2B46-4350-A76D-F8C72576EAD1}"/>
              </a:ext>
            </a:extLst>
          </p:cNvPr>
          <p:cNvCxnSpPr>
            <a:stCxn id="8" idx="5"/>
            <a:endCxn id="12" idx="1"/>
          </p:cNvCxnSpPr>
          <p:nvPr/>
        </p:nvCxnSpPr>
        <p:spPr>
          <a:xfrm>
            <a:off x="3458729" y="1782121"/>
            <a:ext cx="827335" cy="5459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24BE408-8625-453A-84DF-5FAC7224AF84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4496905" y="2825812"/>
            <a:ext cx="0" cy="5847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E564FBB5-D49C-4D01-93AE-06254592142D}"/>
              </a:ext>
            </a:extLst>
          </p:cNvPr>
          <p:cNvCxnSpPr>
            <a:stCxn id="13" idx="3"/>
            <a:endCxn id="14" idx="7"/>
          </p:cNvCxnSpPr>
          <p:nvPr/>
        </p:nvCxnSpPr>
        <p:spPr>
          <a:xfrm flipH="1">
            <a:off x="3160555" y="3908268"/>
            <a:ext cx="1125509" cy="4391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FEA2A0F5-8B46-423A-9B61-0C881071CD82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4707746" y="3908268"/>
            <a:ext cx="874447" cy="4391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10FE152-D533-4E62-A529-B8669FF6403B}"/>
              </a:ext>
            </a:extLst>
          </p:cNvPr>
          <p:cNvCxnSpPr>
            <a:stCxn id="14" idx="3"/>
            <a:endCxn id="35" idx="0"/>
          </p:cNvCxnSpPr>
          <p:nvPr/>
        </p:nvCxnSpPr>
        <p:spPr>
          <a:xfrm flipH="1">
            <a:off x="2162037" y="4759720"/>
            <a:ext cx="576836" cy="6782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1C2FE37C-0F27-446A-BAC0-37152D52D011}"/>
              </a:ext>
            </a:extLst>
          </p:cNvPr>
          <p:cNvCxnSpPr>
            <a:cxnSpLocks/>
            <a:stCxn id="14" idx="5"/>
            <a:endCxn id="17" idx="0"/>
          </p:cNvCxnSpPr>
          <p:nvPr/>
        </p:nvCxnSpPr>
        <p:spPr>
          <a:xfrm>
            <a:off x="3160555" y="4759720"/>
            <a:ext cx="683681" cy="7190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ítulo 1">
            <a:extLst>
              <a:ext uri="{FF2B5EF4-FFF2-40B4-BE49-F238E27FC236}">
                <a16:creationId xmlns:a16="http://schemas.microsoft.com/office/drawing/2014/main" id="{6E3E7EA5-4CB4-495C-A0A5-3878E3F50D0B}"/>
              </a:ext>
            </a:extLst>
          </p:cNvPr>
          <p:cNvSpPr txBox="1">
            <a:spLocks/>
          </p:cNvSpPr>
          <p:nvPr/>
        </p:nvSpPr>
        <p:spPr>
          <a:xfrm>
            <a:off x="3594932" y="135511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ítulo 1">
            <a:extLst>
              <a:ext uri="{FF2B5EF4-FFF2-40B4-BE49-F238E27FC236}">
                <a16:creationId xmlns:a16="http://schemas.microsoft.com/office/drawing/2014/main" id="{F8AFF8A6-025C-44C5-9E49-9A4B3C860D99}"/>
              </a:ext>
            </a:extLst>
          </p:cNvPr>
          <p:cNvSpPr txBox="1">
            <a:spLocks/>
          </p:cNvSpPr>
          <p:nvPr/>
        </p:nvSpPr>
        <p:spPr>
          <a:xfrm>
            <a:off x="188193" y="2329420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C331642B-046A-47C3-9B11-5F47C978FA58}"/>
              </a:ext>
            </a:extLst>
          </p:cNvPr>
          <p:cNvSpPr txBox="1">
            <a:spLocks/>
          </p:cNvSpPr>
          <p:nvPr/>
        </p:nvSpPr>
        <p:spPr>
          <a:xfrm>
            <a:off x="4837688" y="2300216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4AB53F08-F56E-4388-9DFD-1FA71E095162}"/>
              </a:ext>
            </a:extLst>
          </p:cNvPr>
          <p:cNvSpPr txBox="1">
            <a:spLocks/>
          </p:cNvSpPr>
          <p:nvPr/>
        </p:nvSpPr>
        <p:spPr>
          <a:xfrm>
            <a:off x="2738873" y="352647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Column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66A16714-77AD-4EB8-9C98-90791C8B541C}"/>
              </a:ext>
            </a:extLst>
          </p:cNvPr>
          <p:cNvSpPr txBox="1">
            <a:spLocks/>
          </p:cNvSpPr>
          <p:nvPr/>
        </p:nvSpPr>
        <p:spPr>
          <a:xfrm>
            <a:off x="1330545" y="435003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CBEB4EEF-62E3-4B56-ADE5-946623F9EF08}"/>
              </a:ext>
            </a:extLst>
          </p:cNvPr>
          <p:cNvSpPr txBox="1">
            <a:spLocks/>
          </p:cNvSpPr>
          <p:nvPr/>
        </p:nvSpPr>
        <p:spPr>
          <a:xfrm>
            <a:off x="4177563" y="4386364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11457358-B332-4216-A006-104D0B537A76}"/>
              </a:ext>
            </a:extLst>
          </p:cNvPr>
          <p:cNvSpPr txBox="1">
            <a:spLocks/>
          </p:cNvSpPr>
          <p:nvPr/>
        </p:nvSpPr>
        <p:spPr>
          <a:xfrm>
            <a:off x="513058" y="5602646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D084E76C-A93C-45CC-AB47-024BCAE88FDF}"/>
              </a:ext>
            </a:extLst>
          </p:cNvPr>
          <p:cNvSpPr txBox="1">
            <a:spLocks/>
          </p:cNvSpPr>
          <p:nvPr/>
        </p:nvSpPr>
        <p:spPr>
          <a:xfrm>
            <a:off x="4169476" y="5587912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29827F-18F4-4DAB-BCFE-F76E5F581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426" y="2035004"/>
            <a:ext cx="495369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A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natomía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de una 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Flutter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App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12290" name="Picture 2" descr="Los mejores carritos LEGO que debes tener en tu colección">
            <a:extLst>
              <a:ext uri="{FF2B5EF4-FFF2-40B4-BE49-F238E27FC236}">
                <a16:creationId xmlns:a16="http://schemas.microsoft.com/office/drawing/2014/main" id="{9A4A0EEE-F632-4893-A8EE-1C8C69BC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19" y="1742283"/>
            <a:ext cx="5917509" cy="423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5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38579EA-EC7E-4843-A11F-62C009653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5A24BD5-5C76-449C-80C4-A893D44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I</a:t>
            </a:r>
            <a:r>
              <a:rPr lang="es-CO" sz="36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nstalación entorno de programación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D40757D-224E-4EE5-B4C7-0604DF76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Requisitos mínimos:</a:t>
            </a: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7D4B3F-F452-45FD-9143-7CEA5914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377" y="2620864"/>
            <a:ext cx="784969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8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38579EA-EC7E-4843-A11F-62C009653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5A24BD5-5C76-449C-80C4-A893D44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I</a:t>
            </a:r>
            <a:r>
              <a:rPr lang="es-CO" sz="36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nstalación entorno de programación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D40757D-224E-4EE5-B4C7-0604DF76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 1: Instalar </a:t>
            </a:r>
            <a:r>
              <a:rPr lang="es-CO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</a:t>
            </a:r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SDK 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https://flutter.dev/docs/get-started/...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 2: Instalar Android Studio: 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endParaRPr lang="es-CO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endParaRPr lang="es-CO" sz="24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 3: Instalar el emulador de Android.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Guía escrita: </a:t>
            </a:r>
            <a:r>
              <a:rPr lang="es-CO" sz="2400" b="0" i="0" u="none" strike="noStrike" dirty="0">
                <a:solidFill>
                  <a:schemeClr val="bg1"/>
                </a:solidFill>
                <a:effectLst/>
                <a:latin typeface="Proxim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https://flutter.dev/docs/get-started/install/windows</a:t>
            </a:r>
            <a:endParaRPr lang="es-CO" sz="24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9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áfico 40" descr="Smartphone">
            <a:extLst>
              <a:ext uri="{FF2B5EF4-FFF2-40B4-BE49-F238E27FC236}">
                <a16:creationId xmlns:a16="http://schemas.microsoft.com/office/drawing/2014/main" id="{D4758805-07E5-4B75-A770-FAE0F0E8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8393" y="1076977"/>
            <a:ext cx="5505230" cy="5143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Primera app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FEFFCD8-0764-47BE-AC47-30805EF4647C}"/>
              </a:ext>
            </a:extLst>
          </p:cNvPr>
          <p:cNvSpPr/>
          <p:nvPr/>
        </p:nvSpPr>
        <p:spPr>
          <a:xfrm>
            <a:off x="8282609" y="1205947"/>
            <a:ext cx="596348" cy="5830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36F5E9-9871-4DF3-AD31-BF5C5E9E1E83}"/>
              </a:ext>
            </a:extLst>
          </p:cNvPr>
          <p:cNvSpPr/>
          <p:nvPr/>
        </p:nvSpPr>
        <p:spPr>
          <a:xfrm>
            <a:off x="2062254" y="1881809"/>
            <a:ext cx="2086723" cy="347773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9604870-6F24-4760-A824-0350DF04AD7D}"/>
              </a:ext>
            </a:extLst>
          </p:cNvPr>
          <p:cNvSpPr/>
          <p:nvPr/>
        </p:nvSpPr>
        <p:spPr>
          <a:xfrm>
            <a:off x="8277389" y="2730767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8A31D3AE-7AF5-4F9D-9C1B-537015BB260B}"/>
              </a:ext>
            </a:extLst>
          </p:cNvPr>
          <p:cNvSpPr txBox="1">
            <a:spLocks/>
          </p:cNvSpPr>
          <p:nvPr/>
        </p:nvSpPr>
        <p:spPr>
          <a:xfrm>
            <a:off x="2062254" y="1932772"/>
            <a:ext cx="436099" cy="49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atin typeface="Nasalization Rg" panose="020B0604020202020204" pitchFamily="34" charset="0"/>
              </a:rPr>
              <a:t>T</a:t>
            </a:r>
            <a:endParaRPr lang="es-CO" b="1" dirty="0">
              <a:latin typeface="Nasalization Rg" panose="020B0604020202020204" pitchFamily="34" charset="0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501ECBF-D3E9-4FAB-B495-61D155B5B5DB}"/>
              </a:ext>
            </a:extLst>
          </p:cNvPr>
          <p:cNvSpPr txBox="1">
            <a:spLocks/>
          </p:cNvSpPr>
          <p:nvPr/>
        </p:nvSpPr>
        <p:spPr>
          <a:xfrm>
            <a:off x="8376504" y="2690054"/>
            <a:ext cx="398118" cy="73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F92C24F-41AE-4A07-B90B-ACB65237340A}"/>
              </a:ext>
            </a:extLst>
          </p:cNvPr>
          <p:cNvSpPr txBox="1">
            <a:spLocks/>
          </p:cNvSpPr>
          <p:nvPr/>
        </p:nvSpPr>
        <p:spPr>
          <a:xfrm>
            <a:off x="10916203" y="4183546"/>
            <a:ext cx="352188" cy="690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Nasalization Rg" panose="020B0604020202020204" pitchFamily="34" charset="0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10FE152-D533-4E62-A529-B8669FF6403B}"/>
              </a:ext>
            </a:extLst>
          </p:cNvPr>
          <p:cNvCxnSpPr>
            <a:cxnSpLocks/>
            <a:stCxn id="8" idx="4"/>
            <a:endCxn id="35" idx="0"/>
          </p:cNvCxnSpPr>
          <p:nvPr/>
        </p:nvCxnSpPr>
        <p:spPr>
          <a:xfrm flipH="1">
            <a:off x="8575563" y="1789043"/>
            <a:ext cx="5220" cy="9010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ítulo 1">
            <a:extLst>
              <a:ext uri="{FF2B5EF4-FFF2-40B4-BE49-F238E27FC236}">
                <a16:creationId xmlns:a16="http://schemas.microsoft.com/office/drawing/2014/main" id="{6E3E7EA5-4CB4-495C-A0A5-3878E3F50D0B}"/>
              </a:ext>
            </a:extLst>
          </p:cNvPr>
          <p:cNvSpPr txBox="1">
            <a:spLocks/>
          </p:cNvSpPr>
          <p:nvPr/>
        </p:nvSpPr>
        <p:spPr>
          <a:xfrm>
            <a:off x="8927827" y="127664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MaterialApp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11457358-B332-4216-A006-104D0B537A76}"/>
              </a:ext>
            </a:extLst>
          </p:cNvPr>
          <p:cNvSpPr txBox="1">
            <a:spLocks/>
          </p:cNvSpPr>
          <p:nvPr/>
        </p:nvSpPr>
        <p:spPr>
          <a:xfrm>
            <a:off x="6926584" y="285468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32" grpId="0"/>
      <p:bldP spid="35" grpId="0"/>
      <p:bldP spid="64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áfico 40" descr="Smartphone">
            <a:extLst>
              <a:ext uri="{FF2B5EF4-FFF2-40B4-BE49-F238E27FC236}">
                <a16:creationId xmlns:a16="http://schemas.microsoft.com/office/drawing/2014/main" id="{D4758805-07E5-4B75-A770-FAE0F0E8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8393" y="1076977"/>
            <a:ext cx="5505230" cy="5143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Primera app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FEFFCD8-0764-47BE-AC47-30805EF4647C}"/>
              </a:ext>
            </a:extLst>
          </p:cNvPr>
          <p:cNvSpPr/>
          <p:nvPr/>
        </p:nvSpPr>
        <p:spPr>
          <a:xfrm>
            <a:off x="8282609" y="1205947"/>
            <a:ext cx="596348" cy="5830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36F5E9-9871-4DF3-AD31-BF5C5E9E1E83}"/>
              </a:ext>
            </a:extLst>
          </p:cNvPr>
          <p:cNvSpPr/>
          <p:nvPr/>
        </p:nvSpPr>
        <p:spPr>
          <a:xfrm>
            <a:off x="2062254" y="1881809"/>
            <a:ext cx="2086723" cy="347773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9604870-6F24-4760-A824-0350DF04AD7D}"/>
              </a:ext>
            </a:extLst>
          </p:cNvPr>
          <p:cNvSpPr/>
          <p:nvPr/>
        </p:nvSpPr>
        <p:spPr>
          <a:xfrm>
            <a:off x="8277389" y="2730767"/>
            <a:ext cx="596348" cy="5830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8A31D3AE-7AF5-4F9D-9C1B-537015BB260B}"/>
              </a:ext>
            </a:extLst>
          </p:cNvPr>
          <p:cNvSpPr txBox="1">
            <a:spLocks/>
          </p:cNvSpPr>
          <p:nvPr/>
        </p:nvSpPr>
        <p:spPr>
          <a:xfrm>
            <a:off x="2882957" y="3429000"/>
            <a:ext cx="436099" cy="49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atin typeface="Nasalization Rg" panose="020B0604020202020204" pitchFamily="34" charset="0"/>
              </a:rPr>
              <a:t>T</a:t>
            </a:r>
            <a:endParaRPr lang="es-CO" b="1" dirty="0">
              <a:latin typeface="Nasalization Rg" panose="020B060402020202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F92C24F-41AE-4A07-B90B-ACB65237340A}"/>
              </a:ext>
            </a:extLst>
          </p:cNvPr>
          <p:cNvSpPr txBox="1">
            <a:spLocks/>
          </p:cNvSpPr>
          <p:nvPr/>
        </p:nvSpPr>
        <p:spPr>
          <a:xfrm>
            <a:off x="10916203" y="4183546"/>
            <a:ext cx="352188" cy="690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3600" b="1" dirty="0">
              <a:latin typeface="Nasalization Rg" panose="020B0604020202020204" pitchFamily="34" charset="0"/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10FE152-D533-4E62-A529-B8669FF6403B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8575563" y="1789043"/>
            <a:ext cx="5220" cy="9010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ítulo 1">
            <a:extLst>
              <a:ext uri="{FF2B5EF4-FFF2-40B4-BE49-F238E27FC236}">
                <a16:creationId xmlns:a16="http://schemas.microsoft.com/office/drawing/2014/main" id="{6E3E7EA5-4CB4-495C-A0A5-3878E3F50D0B}"/>
              </a:ext>
            </a:extLst>
          </p:cNvPr>
          <p:cNvSpPr txBox="1">
            <a:spLocks/>
          </p:cNvSpPr>
          <p:nvPr/>
        </p:nvSpPr>
        <p:spPr>
          <a:xfrm>
            <a:off x="8927827" y="127664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MaterialApp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11457358-B332-4216-A006-104D0B537A76}"/>
              </a:ext>
            </a:extLst>
          </p:cNvPr>
          <p:cNvSpPr txBox="1">
            <a:spLocks/>
          </p:cNvSpPr>
          <p:nvPr/>
        </p:nvSpPr>
        <p:spPr>
          <a:xfrm>
            <a:off x="6655809" y="2828873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Center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CB9294E-FE35-46C2-8B79-DE59CC7A11D6}"/>
              </a:ext>
            </a:extLst>
          </p:cNvPr>
          <p:cNvSpPr/>
          <p:nvPr/>
        </p:nvSpPr>
        <p:spPr>
          <a:xfrm>
            <a:off x="8265543" y="4253230"/>
            <a:ext cx="596348" cy="583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CBA5665-2004-4675-9664-212D6044905B}"/>
              </a:ext>
            </a:extLst>
          </p:cNvPr>
          <p:cNvSpPr txBox="1">
            <a:spLocks/>
          </p:cNvSpPr>
          <p:nvPr/>
        </p:nvSpPr>
        <p:spPr>
          <a:xfrm>
            <a:off x="8364658" y="4212517"/>
            <a:ext cx="398118" cy="73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latin typeface="Nasalization Rg" panose="020B0604020202020204" pitchFamily="34" charset="0"/>
              </a:rPr>
              <a:t>T</a:t>
            </a:r>
            <a:endParaRPr lang="es-CO" sz="3600" b="1" dirty="0">
              <a:latin typeface="Nasalization Rg" panose="020B06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0A273D1-B509-4FA9-B9F0-EEDA699B49BF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8563717" y="3311506"/>
            <a:ext cx="5220" cy="9010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56AF734C-9853-4448-AE9F-C8BEBE474AFC}"/>
              </a:ext>
            </a:extLst>
          </p:cNvPr>
          <p:cNvSpPr txBox="1">
            <a:spLocks/>
          </p:cNvSpPr>
          <p:nvPr/>
        </p:nvSpPr>
        <p:spPr>
          <a:xfrm>
            <a:off x="8486163" y="4366127"/>
            <a:ext cx="2272018" cy="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Text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1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Widgets principales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107E27-FA90-4BC6-864C-C8E14012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252" y="1741951"/>
            <a:ext cx="5290243" cy="385538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BBD236C-0696-4496-A87E-581A7CCA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</a:t>
            </a:r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Widget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B6D121-59A2-4BF3-8C38-C2F37C9B8B9F}"/>
              </a:ext>
            </a:extLst>
          </p:cNvPr>
          <p:cNvSpPr txBox="1"/>
          <p:nvPr/>
        </p:nvSpPr>
        <p:spPr>
          <a:xfrm>
            <a:off x="2108751" y="5763748"/>
            <a:ext cx="7961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</a:t>
            </a:r>
            <a:r>
              <a:rPr lang="es-CO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Scaffold</a:t>
            </a:r>
            <a:r>
              <a:rPr lang="es-C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https://api.flutter.dev/flutter/material/Scaffold-class.html</a:t>
            </a:r>
            <a:endParaRPr lang="es-CO" dirty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79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1034" name="Picture 10" descr="Fases de un proyecto de desarrollo de aplicación móvil - ITM Platform">
            <a:extLst>
              <a:ext uri="{FF2B5EF4-FFF2-40B4-BE49-F238E27FC236}">
                <a16:creationId xmlns:a16="http://schemas.microsoft.com/office/drawing/2014/main" id="{1A57E18F-20BB-4E6E-80F6-8E7688F0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5681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ricatura de cara de mujer 654820 Vector en Vecteezy">
            <a:extLst>
              <a:ext uri="{FF2B5EF4-FFF2-40B4-BE49-F238E27FC236}">
                <a16:creationId xmlns:a16="http://schemas.microsoft.com/office/drawing/2014/main" id="{D4BFD3BA-1378-40CD-A1FB-23732888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85681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Widgets principales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BBD236C-0696-4496-A87E-581A7CCA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Widget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F9DF10-9067-4702-8A6D-62269C576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3377" r="3167" b="4209"/>
          <a:stretch/>
        </p:blipFill>
        <p:spPr>
          <a:xfrm>
            <a:off x="4061790" y="1633726"/>
            <a:ext cx="4068419" cy="396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B49687-4D41-4952-A889-EEB18B52AA30}"/>
              </a:ext>
            </a:extLst>
          </p:cNvPr>
          <p:cNvSpPr txBox="1"/>
          <p:nvPr/>
        </p:nvSpPr>
        <p:spPr>
          <a:xfrm>
            <a:off x="2147198" y="5853797"/>
            <a:ext cx="7897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</a:t>
            </a:r>
            <a:r>
              <a:rPr lang="es-CO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AppBar</a:t>
            </a:r>
            <a:r>
              <a:rPr lang="es-C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https://api.flutter.dev/flutter/material/AppBar-class.html</a:t>
            </a:r>
            <a:endParaRPr lang="es-CO" dirty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46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Widgets principales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BBD236C-0696-4496-A87E-581A7CCA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  <a:r>
              <a:rPr lang="es-CO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 Widget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B49687-4D41-4952-A889-EEB18B52AA30}"/>
              </a:ext>
            </a:extLst>
          </p:cNvPr>
          <p:cNvSpPr txBox="1"/>
          <p:nvPr/>
        </p:nvSpPr>
        <p:spPr>
          <a:xfrm>
            <a:off x="2147198" y="5853797"/>
            <a:ext cx="7897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</a:t>
            </a:r>
            <a:r>
              <a:rPr lang="es-CO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es-CO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https://api.flutter.dev/flutter/widgets/Image-class.html</a:t>
            </a:r>
            <a:endParaRPr lang="es-CO" dirty="0">
              <a:solidFill>
                <a:schemeClr val="bg1"/>
              </a:solidFill>
            </a:endParaRPr>
          </a:p>
          <a:p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34C711-BA9B-44A7-AABE-350B9984E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090" y="1390912"/>
            <a:ext cx="4116269" cy="40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0801" y="6230060"/>
            <a:ext cx="504711" cy="40124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A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pp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del clima</a:t>
            </a:r>
          </a:p>
        </p:txBody>
      </p:sp>
      <p:pic>
        <p:nvPicPr>
          <p:cNvPr id="2" name="WhatsApp Video 2021-10-30 at 8.27.16 AM (1)">
            <a:hlinkClick r:id="" action="ppaction://media"/>
            <a:extLst>
              <a:ext uri="{FF2B5EF4-FFF2-40B4-BE49-F238E27FC236}">
                <a16:creationId xmlns:a16="http://schemas.microsoft.com/office/drawing/2014/main" id="{9DC49A2A-54C4-4C4E-A6FF-EF8D43951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4413" y="1627709"/>
            <a:ext cx="2203174" cy="4198506"/>
          </a:xfrm>
          <a:prstGeom prst="rect">
            <a:avLst/>
          </a:prstGeom>
        </p:spPr>
      </p:pic>
      <p:pic>
        <p:nvPicPr>
          <p:cNvPr id="8" name="Gráfico 7" descr="Smartphone">
            <a:extLst>
              <a:ext uri="{FF2B5EF4-FFF2-40B4-BE49-F238E27FC236}">
                <a16:creationId xmlns:a16="http://schemas.microsoft.com/office/drawing/2014/main" id="{FDBAB616-312C-49FA-8F9E-E7AE3333D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287" y="597078"/>
            <a:ext cx="5921425" cy="62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A</a:t>
            </a:r>
            <a:r>
              <a:rPr lang="es-CO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pp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 del clima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1594F6-6B9D-4749-A5D4-D47BC037E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6"/>
          <a:stretch/>
        </p:blipFill>
        <p:spPr>
          <a:xfrm>
            <a:off x="1684148" y="1272296"/>
            <a:ext cx="3610511" cy="46793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A9B1B2-E725-43DC-B7B4-DEB80B83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9" t="997" r="154" b="997"/>
          <a:stretch/>
        </p:blipFill>
        <p:spPr>
          <a:xfrm>
            <a:off x="6552936" y="1272296"/>
            <a:ext cx="3610511" cy="46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28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Referencias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D598F1D-5819-422D-A46B-23CD30602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61A9CFC-2802-4E25-8CE9-24E3CC11DDF8}"/>
              </a:ext>
            </a:extLst>
          </p:cNvPr>
          <p:cNvSpPr txBox="1">
            <a:spLocks/>
          </p:cNvSpPr>
          <p:nvPr/>
        </p:nvSpPr>
        <p:spPr>
          <a:xfrm>
            <a:off x="746270" y="1048624"/>
            <a:ext cx="10699459" cy="512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https://www.appbrewery.co/courses/enrolled/851555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https://material.io/design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https://api.flutter.dev/flutter/material/MaterialApp-class.html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https://www.youtube.com/watch?v=A9EWCl67hKw&amp;t=1422s&amp;ab_channel=PradipDebnath</a:t>
            </a: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3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022C2-078E-40FC-B763-136901BB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374" y="5047988"/>
            <a:ext cx="8495252" cy="1105810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Muchas Gracias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BCD754-DAD5-489E-9319-FAFA5571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968" y="704202"/>
            <a:ext cx="5150064" cy="40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2050" name="Picture 2" descr="😍 Apple App Store vs Google Play Store: ¿Quién ganó en 2019? 👍 Noticias  RTV">
            <a:extLst>
              <a:ext uri="{FF2B5EF4-FFF2-40B4-BE49-F238E27FC236}">
                <a16:creationId xmlns:a16="http://schemas.microsoft.com/office/drawing/2014/main" id="{FF151311-0FC7-4123-8AF6-5A6C68CC2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5"/>
          <a:stretch/>
        </p:blipFill>
        <p:spPr bwMode="auto">
          <a:xfrm>
            <a:off x="2314440" y="2868977"/>
            <a:ext cx="3517743" cy="36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- Biquipedia, a enciclopedia libre">
            <a:extLst>
              <a:ext uri="{FF2B5EF4-FFF2-40B4-BE49-F238E27FC236}">
                <a16:creationId xmlns:a16="http://schemas.microsoft.com/office/drawing/2014/main" id="{CD48AA04-5835-4E56-BB1B-36A2E94D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0" y="1602639"/>
            <a:ext cx="3713302" cy="171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0 ventajas de estudiar en línea en México | PandaAncha.mx">
            <a:extLst>
              <a:ext uri="{FF2B5EF4-FFF2-40B4-BE49-F238E27FC236}">
                <a16:creationId xmlns:a16="http://schemas.microsoft.com/office/drawing/2014/main" id="{3371587E-0F09-4EA6-897C-F7D97862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23" y="1262697"/>
            <a:ext cx="4345487" cy="239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esarrollo de Aplicaciones Móviles | Android &amp;amp; iOS | Webbing">
            <a:extLst>
              <a:ext uri="{FF2B5EF4-FFF2-40B4-BE49-F238E27FC236}">
                <a16:creationId xmlns:a16="http://schemas.microsoft.com/office/drawing/2014/main" id="{A30DC619-8394-4B89-8471-DD369563A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6" t="10272" r="5550" b="6383"/>
          <a:stretch/>
        </p:blipFill>
        <p:spPr bwMode="auto">
          <a:xfrm>
            <a:off x="6311107" y="3542316"/>
            <a:ext cx="2941983" cy="284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2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2050" name="Picture 2" descr="😍 Apple App Store vs Google Play Store: ¿Quién ganó en 2019? 👍 Noticias  RTV">
            <a:extLst>
              <a:ext uri="{FF2B5EF4-FFF2-40B4-BE49-F238E27FC236}">
                <a16:creationId xmlns:a16="http://schemas.microsoft.com/office/drawing/2014/main" id="{FF151311-0FC7-4123-8AF6-5A6C68CC2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05"/>
          <a:stretch/>
        </p:blipFill>
        <p:spPr bwMode="auto">
          <a:xfrm>
            <a:off x="2314440" y="2868977"/>
            <a:ext cx="3517743" cy="36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- Biquipedia, a enciclopedia libre">
            <a:extLst>
              <a:ext uri="{FF2B5EF4-FFF2-40B4-BE49-F238E27FC236}">
                <a16:creationId xmlns:a16="http://schemas.microsoft.com/office/drawing/2014/main" id="{CD48AA04-5835-4E56-BB1B-36A2E94D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0" y="1602639"/>
            <a:ext cx="3713302" cy="171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😍 Apple App Store vs Google Play Store: ¿Quién ganó en 2019? 👍 Noticias  RTV">
            <a:extLst>
              <a:ext uri="{FF2B5EF4-FFF2-40B4-BE49-F238E27FC236}">
                <a16:creationId xmlns:a16="http://schemas.microsoft.com/office/drawing/2014/main" id="{75B1477A-BCEC-4E37-BD93-19C3C4EFE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9"/>
          <a:stretch/>
        </p:blipFill>
        <p:spPr bwMode="auto">
          <a:xfrm>
            <a:off x="6359818" y="2868977"/>
            <a:ext cx="3206480" cy="36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 actualizará mi móvil a Android 10? La lista completa actualizada">
            <a:extLst>
              <a:ext uri="{FF2B5EF4-FFF2-40B4-BE49-F238E27FC236}">
                <a16:creationId xmlns:a16="http://schemas.microsoft.com/office/drawing/2014/main" id="{4839204B-CE64-41DE-8BBC-E0294C0D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11" y="1314755"/>
            <a:ext cx="3517743" cy="190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5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ndex of /public/vendor/laravel-filemanager/img">
            <a:extLst>
              <a:ext uri="{FF2B5EF4-FFF2-40B4-BE49-F238E27FC236}">
                <a16:creationId xmlns:a16="http://schemas.microsoft.com/office/drawing/2014/main" id="{2C1BC078-C3D4-47D5-A28F-6706DC40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55" y="3333721"/>
            <a:ext cx="3207026" cy="32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dex of /public/vendor/laravel-filemanager/img">
            <a:extLst>
              <a:ext uri="{FF2B5EF4-FFF2-40B4-BE49-F238E27FC236}">
                <a16:creationId xmlns:a16="http://schemas.microsoft.com/office/drawing/2014/main" id="{C62DD1A2-A877-4DED-A5E3-CA89AC4F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85" y="3333721"/>
            <a:ext cx="3207026" cy="32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1030" name="Picture 6" descr="IOS - Biquipedia, a enciclopedia libre">
            <a:extLst>
              <a:ext uri="{FF2B5EF4-FFF2-40B4-BE49-F238E27FC236}">
                <a16:creationId xmlns:a16="http://schemas.microsoft.com/office/drawing/2014/main" id="{CD48AA04-5835-4E56-BB1B-36A2E94D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85" y="4628680"/>
            <a:ext cx="2002425" cy="9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 actualizará mi móvil a Android 10? La lista completa actualizada">
            <a:extLst>
              <a:ext uri="{FF2B5EF4-FFF2-40B4-BE49-F238E27FC236}">
                <a16:creationId xmlns:a16="http://schemas.microsoft.com/office/drawing/2014/main" id="{4839204B-CE64-41DE-8BBC-E0294C0D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51" y="4605648"/>
            <a:ext cx="1798033" cy="9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ómo publicar tu aplicación en Google Play y en la App Store?">
            <a:extLst>
              <a:ext uri="{FF2B5EF4-FFF2-40B4-BE49-F238E27FC236}">
                <a16:creationId xmlns:a16="http://schemas.microsoft.com/office/drawing/2014/main" id="{5D5E8319-8D46-4249-BF75-FD6D8B12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20244" r="52646" b="20123"/>
          <a:stretch/>
        </p:blipFill>
        <p:spPr bwMode="auto">
          <a:xfrm>
            <a:off x="8251928" y="1360474"/>
            <a:ext cx="1735495" cy="171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Cómo publicar tu aplicación en Google Play y en la App Store?">
            <a:extLst>
              <a:ext uri="{FF2B5EF4-FFF2-40B4-BE49-F238E27FC236}">
                <a16:creationId xmlns:a16="http://schemas.microsoft.com/office/drawing/2014/main" id="{9812BCF1-E762-41AB-A952-7D5CD0B4A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2" t="20919" r="2642" b="19446"/>
          <a:stretch/>
        </p:blipFill>
        <p:spPr bwMode="auto">
          <a:xfrm>
            <a:off x="2789849" y="1302677"/>
            <a:ext cx="1735496" cy="17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0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3076" name="Picture 4" descr="Primeros pasos con Flutter - AndyGeek">
            <a:extLst>
              <a:ext uri="{FF2B5EF4-FFF2-40B4-BE49-F238E27FC236}">
                <a16:creationId xmlns:a16="http://schemas.microsoft.com/office/drawing/2014/main" id="{EFA3763E-6C7B-41C6-B0E1-BDBA9617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92" y="1789181"/>
            <a:ext cx="3459816" cy="34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nuncia Flutter, un framework de interfaz de usuario para móviles">
            <a:extLst>
              <a:ext uri="{FF2B5EF4-FFF2-40B4-BE49-F238E27FC236}">
                <a16:creationId xmlns:a16="http://schemas.microsoft.com/office/drawing/2014/main" id="{0B30B05D-528D-491F-8D06-1FCFBF95F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3373"/>
            <a:ext cx="3816626" cy="16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Qué es Flutter y por qué 2018 puede ser su año? | by Martin Mucito | Code  Army">
            <a:extLst>
              <a:ext uri="{FF2B5EF4-FFF2-40B4-BE49-F238E27FC236}">
                <a16:creationId xmlns:a16="http://schemas.microsoft.com/office/drawing/2014/main" id="{56457A1E-048F-4C84-95AF-DE8C6959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292"/>
            <a:ext cx="3986626" cy="237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Flecha lineal: recta">
            <a:extLst>
              <a:ext uri="{FF2B5EF4-FFF2-40B4-BE49-F238E27FC236}">
                <a16:creationId xmlns:a16="http://schemas.microsoft.com/office/drawing/2014/main" id="{790ADA16-02DA-43B5-806E-910CF4F73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892573" y="3542704"/>
            <a:ext cx="393477" cy="602653"/>
          </a:xfrm>
          <a:prstGeom prst="rect">
            <a:avLst/>
          </a:prstGeom>
        </p:spPr>
      </p:pic>
      <p:pic>
        <p:nvPicPr>
          <p:cNvPr id="2050" name="Picture 2" descr="Cuál es la diferencia entre IOS y Android - Smartphones">
            <a:extLst>
              <a:ext uri="{FF2B5EF4-FFF2-40B4-BE49-F238E27FC236}">
                <a16:creationId xmlns:a16="http://schemas.microsoft.com/office/drawing/2014/main" id="{5516F92E-D599-422E-9F94-793A3337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22" y="2813322"/>
            <a:ext cx="1513980" cy="7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3074" name="Picture 2" descr="Flutter en Español | Guía Completa - Marketing Branding">
            <a:extLst>
              <a:ext uri="{FF2B5EF4-FFF2-40B4-BE49-F238E27FC236}">
                <a16:creationId xmlns:a16="http://schemas.microsoft.com/office/drawing/2014/main" id="{553E377A-3673-44D0-9FB7-01A0A6C60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4" b="12692"/>
          <a:stretch/>
        </p:blipFill>
        <p:spPr bwMode="auto">
          <a:xfrm>
            <a:off x="719660" y="4206294"/>
            <a:ext cx="6622794" cy="19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a está aquí el primer post de la serie de tutoriales de Dart &amp;amp; Flutter |  ASPgems - Soluciones ágiles">
            <a:extLst>
              <a:ext uri="{FF2B5EF4-FFF2-40B4-BE49-F238E27FC236}">
                <a16:creationId xmlns:a16="http://schemas.microsoft.com/office/drawing/2014/main" id="{A1F324FB-8E1E-4635-A978-7C72EFD2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81" y="1449153"/>
            <a:ext cx="5514282" cy="275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5843F2-8CBC-4472-A860-3C7C9D28E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449153"/>
            <a:ext cx="4489717" cy="2255944"/>
          </a:xfrm>
        </p:spPr>
        <p:txBody>
          <a:bodyPr>
            <a:normAutofit fontScale="85000" lnSpcReduction="10000"/>
          </a:bodyPr>
          <a:lstStyle/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 nativas en Android y iOS desde una sola base de código.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app se adapta a cualquier tamaño de pantalla.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87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5843F2-8CBC-4472-A860-3C7C9D28E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802" y="5905866"/>
            <a:ext cx="2435630" cy="435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Widgets</a:t>
            </a: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44" name="Picture 4" descr="Getting started in Flutter — Part 2: Widgets, Properties and States | by  Gorjan Jovanovski | Medium">
            <a:extLst>
              <a:ext uri="{FF2B5EF4-FFF2-40B4-BE49-F238E27FC236}">
                <a16:creationId xmlns:a16="http://schemas.microsoft.com/office/drawing/2014/main" id="{890F533F-80F8-4DCA-8B53-56812BB5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42" y="1404729"/>
            <a:ext cx="4710158" cy="434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ego PNG">
            <a:extLst>
              <a:ext uri="{FF2B5EF4-FFF2-40B4-BE49-F238E27FC236}">
                <a16:creationId xmlns:a16="http://schemas.microsoft.com/office/drawing/2014/main" id="{E14B68A6-52CA-476E-823F-263E5566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47" y="1404730"/>
            <a:ext cx="3779992" cy="434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5843F2-8CBC-4472-A860-3C7C9D28E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63" y="1267606"/>
            <a:ext cx="3252728" cy="4356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b="1" i="1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¿Por qué usar </a:t>
            </a:r>
            <a:r>
              <a:rPr lang="es-MX" b="1" i="1" u="sng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</a:t>
            </a:r>
            <a:r>
              <a:rPr lang="es-MX" b="1" i="1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0" indent="0">
              <a:buNone/>
            </a:pPr>
            <a:endParaRPr lang="es-MX" sz="3300" b="1" i="1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i="1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i="1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i="1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b="1" i="1" u="sng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FFF64C3-BA80-410B-9539-8C8BDE0BC05C}"/>
              </a:ext>
            </a:extLst>
          </p:cNvPr>
          <p:cNvSpPr txBox="1">
            <a:spLocks/>
          </p:cNvSpPr>
          <p:nvPr/>
        </p:nvSpPr>
        <p:spPr>
          <a:xfrm>
            <a:off x="1206627" y="2122370"/>
            <a:ext cx="8613234" cy="3468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 permite ver en tiempo real los cambios que hagas en tu código.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source. Acceso al código original.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462</Words>
  <Application>Microsoft Office PowerPoint</Application>
  <PresentationFormat>Panorámica</PresentationFormat>
  <Paragraphs>126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Calibri</vt:lpstr>
      <vt:lpstr>Nasalization Rg</vt:lpstr>
      <vt:lpstr>Arial</vt:lpstr>
      <vt:lpstr>Roboto</vt:lpstr>
      <vt:lpstr>Calibri Light</vt:lpstr>
      <vt:lpstr>Proxima</vt:lpstr>
      <vt:lpstr>Tema de Office</vt:lpstr>
      <vt:lpstr>Interfaces gráficas con Flutter</vt:lpstr>
      <vt:lpstr>Presentación del curso</vt:lpstr>
      <vt:lpstr>Presentación del curso</vt:lpstr>
      <vt:lpstr>Presentación del curso</vt:lpstr>
      <vt:lpstr>Presentación del curso</vt:lpstr>
      <vt:lpstr>Presentación del curso</vt:lpstr>
      <vt:lpstr>Presentación del curso</vt:lpstr>
      <vt:lpstr>Presentación del curso</vt:lpstr>
      <vt:lpstr>Presentación del curso</vt:lpstr>
      <vt:lpstr>Presentación de PowerPoint</vt:lpstr>
      <vt:lpstr>Metodología y recursos</vt:lpstr>
      <vt:lpstr>Anatomía de una Flutter App</vt:lpstr>
      <vt:lpstr>Anatomía de una Flutter App</vt:lpstr>
      <vt:lpstr>Anatomía de una Flutter App</vt:lpstr>
      <vt:lpstr>Instalación entorno de programación</vt:lpstr>
      <vt:lpstr>Instalación entorno de programación</vt:lpstr>
      <vt:lpstr>Primera app</vt:lpstr>
      <vt:lpstr>Primera app</vt:lpstr>
      <vt:lpstr>Widgets principales</vt:lpstr>
      <vt:lpstr>Widgets principales</vt:lpstr>
      <vt:lpstr>Widgets principales</vt:lpstr>
      <vt:lpstr>App del clima</vt:lpstr>
      <vt:lpstr>App del clima</vt:lpstr>
      <vt:lpstr>Referencias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curso</dc:title>
  <dc:creator>Valentina Movil Sandoval</dc:creator>
  <cp:lastModifiedBy>Laura Katterine Zapata Rendon</cp:lastModifiedBy>
  <cp:revision>22</cp:revision>
  <dcterms:created xsi:type="dcterms:W3CDTF">2021-10-02T22:36:35Z</dcterms:created>
  <dcterms:modified xsi:type="dcterms:W3CDTF">2021-10-30T13:43:12Z</dcterms:modified>
</cp:coreProperties>
</file>